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313" r:id="rId3"/>
    <p:sldId id="321" r:id="rId4"/>
    <p:sldId id="330" r:id="rId5"/>
    <p:sldId id="339" r:id="rId6"/>
    <p:sldId id="340" r:id="rId7"/>
    <p:sldId id="307" r:id="rId8"/>
    <p:sldId id="306" r:id="rId9"/>
    <p:sldId id="334" r:id="rId10"/>
    <p:sldId id="335" r:id="rId11"/>
    <p:sldId id="336" r:id="rId12"/>
    <p:sldId id="337" r:id="rId13"/>
    <p:sldId id="338" r:id="rId14"/>
    <p:sldId id="273" r:id="rId15"/>
    <p:sldId id="318" r:id="rId16"/>
    <p:sldId id="319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78"/>
    <p:restoredTop sz="94673"/>
  </p:normalViewPr>
  <p:slideViewPr>
    <p:cSldViewPr snapToGrid="0">
      <p:cViewPr varScale="1">
        <p:scale>
          <a:sx n="107" d="100"/>
          <a:sy n="107" d="100"/>
        </p:scale>
        <p:origin x="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7260CA-D172-0E4C-A3DA-069EC49B1666}" type="datetimeFigureOut">
              <a:rPr lang="en-US" smtClean="0"/>
              <a:t>1/16/26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AA94B1-2010-FD4B-861D-851B67E85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45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Moai statues on Easter Island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8B636-96B4-0A40-B616-8369D99905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553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E78C8-AE7B-4133-AF93-36003611600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08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>
            <a:extLst>
              <a:ext uri="{FF2B5EF4-FFF2-40B4-BE49-F238E27FC236}">
                <a16:creationId xmlns:a16="http://schemas.microsoft.com/office/drawing/2014/main" id="{4C47DB92-301B-4454-8E59-CF59A94B333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>
            <a:extLst>
              <a:ext uri="{FF2B5EF4-FFF2-40B4-BE49-F238E27FC236}">
                <a16:creationId xmlns:a16="http://schemas.microsoft.com/office/drawing/2014/main" id="{28571468-41C2-B23C-62AA-B0A640364B9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51204" name="Slide Number Placeholder 3">
            <a:extLst>
              <a:ext uri="{FF2B5EF4-FFF2-40B4-BE49-F238E27FC236}">
                <a16:creationId xmlns:a16="http://schemas.microsoft.com/office/drawing/2014/main" id="{276F1B61-0B6C-EEFD-E9FD-38FB74B9DF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45DD336C-70E5-F043-B691-548729CC59FC}" type="slidenum">
              <a:rPr lang="en-US" altLang="en-US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9230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>
            <a:extLst>
              <a:ext uri="{FF2B5EF4-FFF2-40B4-BE49-F238E27FC236}">
                <a16:creationId xmlns:a16="http://schemas.microsoft.com/office/drawing/2014/main" id="{3BA8CEA9-5FE9-0EAA-4343-8FEF28CD711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Notes Placeholder 2">
            <a:extLst>
              <a:ext uri="{FF2B5EF4-FFF2-40B4-BE49-F238E27FC236}">
                <a16:creationId xmlns:a16="http://schemas.microsoft.com/office/drawing/2014/main" id="{0BCC9C06-81FE-6D69-B6F0-A9D211C8E45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As an outcome it reflects settled social relations. If it is good, it suggests widespread – if not universal – social approval of its practices. It is most readily constituted and observable at a local level, so raising questions about the fungibility of effective local governance, in particular the ways and means of moving from one socio-geopolitical scale to another. </a:t>
            </a:r>
          </a:p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2228" name="Slide Number Placeholder 3">
            <a:extLst>
              <a:ext uri="{FF2B5EF4-FFF2-40B4-BE49-F238E27FC236}">
                <a16:creationId xmlns:a16="http://schemas.microsoft.com/office/drawing/2014/main" id="{ED925BD3-4F1C-62B7-A4CF-828EC9F72C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785B2A19-23BD-DB4C-B565-8FD9D650DEA8}" type="slidenum">
              <a:rPr lang="en-US" altLang="en-US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4976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8F46C-BFC3-7DEB-8739-602CCD9B5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E97C8-CD50-9126-8301-2E248C71F2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5BD93-B575-E551-DF8A-39174C3F3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FCE92-350F-52FE-C2E4-704EB4B17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47DE3-7D07-97EC-F64C-1B04ECFE6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21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DAD39-AE6B-7377-C4DC-790CCA075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F7D7BA-E97B-FF28-5601-0FFE8A760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94302-14E5-9A3D-9A45-029A0BD4A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DD974-8CAF-2F03-63C9-FA6B5D008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D9BAB-D775-C987-3CA4-6EB611A83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05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93185C-F50E-0546-00FC-77FEFE56B4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C97614-51F1-54FD-4BE6-3CB6CB28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B754F-47A6-74C6-ABFB-5169B191C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A939D-DFF2-2FCC-C610-78D5FB78B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851E96-9C6C-3459-8603-65448AE32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78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A5C91-127C-0544-90D6-87EFCF7DA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6C26A-E5A5-6C38-11BB-20031A808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DED68-09EF-406B-129D-68F61912E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1EC7F-E5FC-E20F-9E54-801602C83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D831A-7326-3570-6F05-830D9167F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976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715D8-99FC-6DAB-3114-601BFE520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1E9E8-550E-35E7-44D2-5198B9532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92476-6EF7-1BBC-B3ED-541674D59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79165-5002-9085-5A16-1AF06B5EF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C02C1-2924-72DF-C6DD-E3AA74D89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653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39D35-6F0C-1C62-1304-32826697D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44781-0B2A-CA11-F469-AA6DADCB94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913356-95D0-068E-D6A6-4251D90E46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EBD2BF-0492-A9A9-4D5F-CA4C9B309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08C57-3163-2F07-D5F7-8B95B2B3D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831A5-31D4-335D-564D-2FB76607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11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7DAC-3866-47A7-0D5B-DDDE4E662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5B9B38-0479-4664-CD2A-ACE1AA11A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4EEA56-E06B-50E8-29C3-EDC809E2D2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F6EB92-958C-D695-00FC-B273786081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D5795-F09C-7C2F-A27D-FDE87FACC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28DB94-81B5-5390-916D-944FC050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FA263E-9BBB-4E78-874B-7D620FCD3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EDF9B5-5B09-1A64-6DAB-BD117B538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191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069E3-03B6-B2A0-2A48-590B7F014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CB8B7D-654C-CAF7-90A8-6DF853627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5E94FC-D3D8-3B60-5566-99A4EBFD5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7E3ACE-EFCB-90D5-37D4-9D6CD9D6B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18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AD3E4A-D679-2C04-124B-3AB70E85D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483583-A6C4-3243-438B-3798314CB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65244-C18C-C68D-A577-327D119E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479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4EE88-FA70-C9F2-376F-AB67BE976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B52C9-F623-10D6-4461-9345BA72E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AEE9CD-5444-F384-848A-2EC2991440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D93AA1-1D6D-A9EF-22AC-71D2898C2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D64101-67CE-6EE5-6BA2-906C68D3E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38AF7A-CB50-B57F-182B-A7C211C67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16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B776F-3CA6-0250-79FF-075668CE0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80D009-0327-477B-A697-1862C6114B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A48C2-EA82-6BF9-C342-1E4549B6BE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D8BF5-2337-EE38-2B00-EEDF61979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882028-FAAF-47EA-A163-D34063795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7364B-E231-FAE8-EE61-9F0A77804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85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7CDD3A-F815-3EA2-CFA8-CA0B8F68E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A710D1-B355-2FCA-DCD6-25A0137827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931D6-19A9-1AA9-34C9-6D9D80E0E0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483667-AEC6-FC48-8EB1-FAE648B251B5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C5532-93A9-CB13-632A-F153B17E05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90412-BB1A-02AD-050B-2EBE62E0C0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90057F-C013-FB44-A4C4-641309A13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20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lswatuk@mta.c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ath with a fence&#10;&#10;AI-generated content may be incorrect.">
            <a:extLst>
              <a:ext uri="{FF2B5EF4-FFF2-40B4-BE49-F238E27FC236}">
                <a16:creationId xmlns:a16="http://schemas.microsoft.com/office/drawing/2014/main" id="{386129C4-433D-78C9-F07D-572997E9B7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759" b="12241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1B228-6A8D-A416-2029-0ECB3963EF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4800">
                <a:solidFill>
                  <a:srgbClr val="FFFFFF"/>
                </a:solidFill>
              </a:rPr>
              <a:t>Class 5: </a:t>
            </a:r>
            <a:br>
              <a:rPr lang="en-US" sz="4800">
                <a:solidFill>
                  <a:srgbClr val="FFFFFF"/>
                </a:solidFill>
              </a:rPr>
            </a:br>
            <a:r>
              <a:rPr lang="en-US" sz="4800">
                <a:solidFill>
                  <a:srgbClr val="FFFFFF"/>
                </a:solidFill>
              </a:rPr>
              <a:t>Resource Management and Governance with some examples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C3EB77-0695-6DAE-8B78-E18E71F7BA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Larry Swatuk</a:t>
            </a:r>
          </a:p>
          <a:p>
            <a:pPr algn="l"/>
            <a:r>
              <a:rPr lang="en-US">
                <a:solidFill>
                  <a:srgbClr val="FFFFFF"/>
                </a:solidFill>
                <a:hlinkClick r:id="rId3"/>
              </a:rPr>
              <a:t>lswatuk@mta.ca</a:t>
            </a:r>
            <a:endParaRPr lang="en-US">
              <a:solidFill>
                <a:srgbClr val="FFFFFF"/>
              </a:solidFill>
            </a:endParaRPr>
          </a:p>
          <a:p>
            <a:pPr algn="l"/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016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1BD2FB-6BDE-6043-4084-1630EB811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</a:rPr>
              <a:t>The Kimberley Process</a:t>
            </a:r>
          </a:p>
        </p:txBody>
      </p:sp>
      <p:pic>
        <p:nvPicPr>
          <p:cNvPr id="1026" name="Picture 2" descr="Blood Diamonds">
            <a:extLst>
              <a:ext uri="{FF2B5EF4-FFF2-40B4-BE49-F238E27FC236}">
                <a16:creationId xmlns:a16="http://schemas.microsoft.com/office/drawing/2014/main" id="{A0DDDFD9-5DA0-4599-5358-CABEEFBEB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59174" y="1675227"/>
            <a:ext cx="10031657" cy="494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3687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7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8031A2-10F1-4BEB-A3F6-73C47DFA9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962" y="643467"/>
            <a:ext cx="619007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301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F5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0289C0-7721-1D58-BDB6-6E7D47B83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48099"/>
            <a:ext cx="10905066" cy="496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806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63B5D5-F728-62E1-B031-9EAA05F3A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3552"/>
            <a:ext cx="9469582" cy="60861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EA8192-DCAB-A86C-8D26-BD85C23B1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”Blood Timber”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4658C5-3846-7511-E0E0-7404CDC4C783}"/>
              </a:ext>
            </a:extLst>
          </p:cNvPr>
          <p:cNvSpPr txBox="1"/>
          <p:nvPr/>
        </p:nvSpPr>
        <p:spPr>
          <a:xfrm>
            <a:off x="658318" y="6169709"/>
            <a:ext cx="9469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www.theguardian.com</a:t>
            </a:r>
            <a:r>
              <a:rPr lang="en-US" dirty="0"/>
              <a:t>/global-development/2025/may/06/</a:t>
            </a:r>
            <a:r>
              <a:rPr lang="en-US" dirty="0" err="1"/>
              <a:t>colombia</a:t>
            </a:r>
            <a:r>
              <a:rPr lang="en-US" dirty="0"/>
              <a:t>-blood-timber-trade-western-importers</a:t>
            </a:r>
          </a:p>
        </p:txBody>
      </p:sp>
    </p:spTree>
    <p:extLst>
      <p:ext uri="{BB962C8B-B14F-4D97-AF65-F5344CB8AC3E}">
        <p14:creationId xmlns:p14="http://schemas.microsoft.com/office/powerpoint/2010/main" val="247774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3" descr="C:\Documents and Settings\!lswatuk\My Documents\My Pictures\corrine in africa\ski25.JPG">
            <a:extLst>
              <a:ext uri="{FF2B5EF4-FFF2-40B4-BE49-F238E27FC236}">
                <a16:creationId xmlns:a16="http://schemas.microsoft.com/office/drawing/2014/main" id="{FCABC702-A8E9-FF19-96CF-5F5BBB95D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802" y="3307514"/>
            <a:ext cx="2547028" cy="3394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2" descr="C:\Documents and Settings\!lswatuk\My Documents\My Pictures\corrine in africa\ski19.JPG">
            <a:extLst>
              <a:ext uri="{FF2B5EF4-FFF2-40B4-BE49-F238E27FC236}">
                <a16:creationId xmlns:a16="http://schemas.microsoft.com/office/drawing/2014/main" id="{8B15207D-35ED-F673-C734-D288DB0BD4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3056" y="2902857"/>
            <a:ext cx="2775857" cy="3701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BCD9FC5-049E-111C-B78F-3CFD3B336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Post-Cold War, World Bank definition of  “Governance”</a:t>
            </a:r>
          </a:p>
        </p:txBody>
      </p:sp>
      <p:sp>
        <p:nvSpPr>
          <p:cNvPr id="3077" name="Content Placeholder 2">
            <a:extLst>
              <a:ext uri="{FF2B5EF4-FFF2-40B4-BE49-F238E27FC236}">
                <a16:creationId xmlns:a16="http://schemas.microsoft.com/office/drawing/2014/main" id="{825BCEFB-AC19-0D45-9064-E1E3DAF39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802" y="2124076"/>
            <a:ext cx="10515600" cy="4351338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altLang="en-US" dirty="0"/>
              <a:t>‘The use of political authority and the exercise of control over society and the management of its resources for social and economic development’ (Serageldin and Landell-Mills,1991). </a:t>
            </a:r>
          </a:p>
          <a:p>
            <a:pPr eaLnBrk="1" hangingPunct="1"/>
            <a:endParaRPr lang="en-US" altLang="en-US" dirty="0"/>
          </a:p>
        </p:txBody>
      </p:sp>
      <p:pic>
        <p:nvPicPr>
          <p:cNvPr id="3078" name="Picture 4" descr="C:\Documents and Settings\!lswatuk\My Documents\My Pictures\corrine in africa\ski26.JPG">
            <a:extLst>
              <a:ext uri="{FF2B5EF4-FFF2-40B4-BE49-F238E27FC236}">
                <a16:creationId xmlns:a16="http://schemas.microsoft.com/office/drawing/2014/main" id="{FE63A69A-1EDB-FB95-BE33-57D8866787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1" y="4191001"/>
            <a:ext cx="3044825" cy="228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4799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olice officer carrying a person&#10;&#10;AI-generated content may be incorrect.">
            <a:extLst>
              <a:ext uri="{FF2B5EF4-FFF2-40B4-BE49-F238E27FC236}">
                <a16:creationId xmlns:a16="http://schemas.microsoft.com/office/drawing/2014/main" id="{C9AF6C45-5FE2-A842-153A-A4589955A20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l="2679" r="1" b="1"/>
          <a:stretch>
            <a:fillRect/>
          </a:stretch>
        </p:blipFill>
        <p:spPr>
          <a:xfrm>
            <a:off x="180975" y="182880"/>
            <a:ext cx="11823637" cy="6499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5774DD-B746-832C-DCB2-EA8EAEC6F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195"/>
            <a:ext cx="10165218" cy="2806506"/>
          </a:xfrm>
        </p:spPr>
        <p:txBody>
          <a:bodyPr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Governance (and Government)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1E57E-DADE-2E58-E9A2-23CD08078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26300"/>
            <a:ext cx="10165218" cy="2588458"/>
          </a:xfrm>
        </p:spPr>
        <p:txBody>
          <a:bodyPr>
            <a:normAutofit/>
          </a:bodyPr>
          <a:lstStyle/>
          <a:p>
            <a:r>
              <a:rPr lang="en-CA" sz="2000" b="1">
                <a:solidFill>
                  <a:srgbClr val="FFFFFF"/>
                </a:solidFill>
              </a:rPr>
              <a:t>Governance</a:t>
            </a:r>
            <a:r>
              <a:rPr lang="en-CA" sz="2000">
                <a:solidFill>
                  <a:srgbClr val="FFFFFF"/>
                </a:solidFill>
              </a:rPr>
              <a:t> refers to the broad processes, actors, and rules through which collective decisions are made and implemented, whether by the state or not.</a:t>
            </a:r>
          </a:p>
          <a:p>
            <a:r>
              <a:rPr lang="en-CA" sz="2000" b="1">
                <a:solidFill>
                  <a:srgbClr val="FFFFFF"/>
                </a:solidFill>
              </a:rPr>
              <a:t>Government</a:t>
            </a:r>
            <a:r>
              <a:rPr lang="en-CA" sz="2000">
                <a:solidFill>
                  <a:srgbClr val="FFFFFF"/>
                </a:solidFill>
              </a:rPr>
              <a:t> refers to the formal institutions of the state that exercise authority.</a:t>
            </a:r>
          </a:p>
          <a:p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416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0CED45-6553-24BC-E110-D0227668D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50570"/>
            <a:ext cx="11277600" cy="5356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817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4">
            <a:extLst>
              <a:ext uri="{FF2B5EF4-FFF2-40B4-BE49-F238E27FC236}">
                <a16:creationId xmlns:a16="http://schemas.microsoft.com/office/drawing/2014/main" id="{7BAB26C6-819A-AFBF-0C00-408B1A10B9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99" name="Rectangle 2">
            <a:extLst>
              <a:ext uri="{FF2B5EF4-FFF2-40B4-BE49-F238E27FC236}">
                <a16:creationId xmlns:a16="http://schemas.microsoft.com/office/drawing/2014/main" id="{87A9B983-8289-4AA4-38A9-8267974691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en-US" dirty="0"/>
              <a:t>Governance</a:t>
            </a:r>
          </a:p>
        </p:txBody>
      </p:sp>
      <p:sp>
        <p:nvSpPr>
          <p:cNvPr id="4100" name="Rectangle 3">
            <a:extLst>
              <a:ext uri="{FF2B5EF4-FFF2-40B4-BE49-F238E27FC236}">
                <a16:creationId xmlns:a16="http://schemas.microsoft.com/office/drawing/2014/main" id="{566FF783-FECF-AA7E-1611-5E3D6EF9421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81200" y="4191001"/>
            <a:ext cx="8229600" cy="1717675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sz="2400">
                <a:solidFill>
                  <a:schemeClr val="bg1"/>
                </a:solidFill>
              </a:rPr>
              <a:t>Governance is both outcome and process, involving a variety of legitimate and authoritative actors.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400">
                <a:solidFill>
                  <a:schemeClr val="bg1"/>
                </a:solidFill>
              </a:rPr>
              <a:t>Good governance can never reach an end point; as a process it depends on the reiteration of activities that deepen trust</a:t>
            </a:r>
          </a:p>
        </p:txBody>
      </p:sp>
    </p:spTree>
    <p:extLst>
      <p:ext uri="{BB962C8B-B14F-4D97-AF65-F5344CB8AC3E}">
        <p14:creationId xmlns:p14="http://schemas.microsoft.com/office/powerpoint/2010/main" val="2970110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6C94AA-5B4C-A459-E03F-E5E65DC161A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t="10449" b="10604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99AD02-5034-0C84-E003-699A5731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Poor Management reflects Poor Governance</a:t>
            </a:r>
          </a:p>
        </p:txBody>
      </p:sp>
    </p:spTree>
    <p:extLst>
      <p:ext uri="{BB962C8B-B14F-4D97-AF65-F5344CB8AC3E}">
        <p14:creationId xmlns:p14="http://schemas.microsoft.com/office/powerpoint/2010/main" val="954075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5DA8FD-AFA7-A2B1-7A17-3EC276414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000"/>
              <a:t>Governance in relation to Management</a:t>
            </a:r>
          </a:p>
        </p:txBody>
      </p:sp>
      <p:pic>
        <p:nvPicPr>
          <p:cNvPr id="3076" name="Picture 4" descr="Leviathan (1909 ed) | Online Library of Liberty">
            <a:extLst>
              <a:ext uri="{FF2B5EF4-FFF2-40B4-BE49-F238E27FC236}">
                <a16:creationId xmlns:a16="http://schemas.microsoft.com/office/drawing/2014/main" id="{2D519357-D273-8600-1349-F709C2A02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0" r="-3" b="2861"/>
          <a:stretch>
            <a:fillRect/>
          </a:stretch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8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45BCB-6576-E971-5E24-804EDED76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200"/>
              <a:t>Governance </a:t>
            </a:r>
            <a:r>
              <a:rPr lang="en-CA" sz="2200" b="1"/>
              <a:t>defines the rules</a:t>
            </a:r>
            <a:r>
              <a:rPr lang="en-CA" sz="2200"/>
              <a:t> and authority for decision-making, while management </a:t>
            </a:r>
            <a:r>
              <a:rPr lang="en-CA" sz="2200" b="1"/>
              <a:t>implements</a:t>
            </a:r>
            <a:r>
              <a:rPr lang="en-CA" sz="2200"/>
              <a:t> those decisions and provides feedback that enables governance to adapt over time.</a:t>
            </a:r>
          </a:p>
          <a:p>
            <a:pPr marL="0" indent="0">
              <a:buNone/>
            </a:pPr>
            <a:endParaRPr lang="en-CA" sz="2200"/>
          </a:p>
          <a:p>
            <a:pPr marL="0" indent="0">
              <a:buNone/>
            </a:pPr>
            <a:r>
              <a:rPr lang="en-CA" sz="2200" b="1"/>
              <a:t>“Governance decides, management delivers”</a:t>
            </a:r>
            <a:endParaRPr lang="en-US" sz="2200" b="1"/>
          </a:p>
        </p:txBody>
      </p:sp>
    </p:spTree>
    <p:extLst>
      <p:ext uri="{BB962C8B-B14F-4D97-AF65-F5344CB8AC3E}">
        <p14:creationId xmlns:p14="http://schemas.microsoft.com/office/powerpoint/2010/main" val="1502940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461E97F-FECF-EE3B-9659-4708BC97A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Traditional Resource Management System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76F1C5-75B4-2E8E-90F5-4CBA8248C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3156272"/>
            <a:ext cx="11548872" cy="254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77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5D1D72-0C01-3F88-BDE7-99FD7E2B6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Traditional “High Modern” Approach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5A023D9-A5E2-3F41-AB2D-B3388A661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Reached its apex in the “high-modern industrial” age (Allan’s Paradigm 3)</a:t>
            </a:r>
          </a:p>
          <a:p>
            <a:r>
              <a:rPr lang="en-US" sz="2000" dirty="0">
                <a:solidFill>
                  <a:schemeClr val="bg1"/>
                </a:solidFill>
              </a:rPr>
              <a:t>Humans manage nature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‘system’ is linear and predictable (”uncertainty” is minimized or ignored)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primary focus is to maximize resource yield and efficiency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knowledge base is technical and expert-driven</a:t>
            </a:r>
          </a:p>
          <a:p>
            <a:r>
              <a:rPr lang="en-US" sz="2000" dirty="0">
                <a:solidFill>
                  <a:schemeClr val="bg1"/>
                </a:solidFill>
              </a:rPr>
              <a:t>Governance is centralized, sectoral</a:t>
            </a:r>
          </a:p>
          <a:p>
            <a:r>
              <a:rPr lang="en-US" sz="2000" dirty="0">
                <a:solidFill>
                  <a:schemeClr val="bg1"/>
                </a:solidFill>
              </a:rPr>
              <a:t>Characterized by top-down decisions with a “command and control” approach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651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278130-DFE0-457B-8698-88DF69019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99531B-1681-4D6E-BECB-18325B33A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08E8DC-1025-4FCC-873D-DC5C2ADEF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45B807-E41D-4DB5-2115-66D15D64B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99" y="540167"/>
            <a:ext cx="4274607" cy="2135867"/>
          </a:xfrm>
        </p:spPr>
        <p:txBody>
          <a:bodyPr anchor="b">
            <a:normAutofit/>
          </a:bodyPr>
          <a:lstStyle/>
          <a:p>
            <a:r>
              <a:rPr lang="en-US" sz="3600" dirty="0"/>
              <a:t>“Bad” Management &amp; “Bad” Governance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D158A-4304-FBAA-2BF4-5174CE5CE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899" y="2880452"/>
            <a:ext cx="4274607" cy="3095445"/>
          </a:xfrm>
        </p:spPr>
        <p:txBody>
          <a:bodyPr anchor="t">
            <a:normAutofit/>
          </a:bodyPr>
          <a:lstStyle/>
          <a:p>
            <a:r>
              <a:rPr lang="en-US" sz="1800"/>
              <a:t>Governance is centralized, sectoral</a:t>
            </a:r>
          </a:p>
          <a:p>
            <a:r>
              <a:rPr lang="en-US" sz="1800"/>
              <a:t>Characterized by top-down decisions </a:t>
            </a:r>
          </a:p>
          <a:p>
            <a:r>
              <a:rPr lang="en-US" sz="1800"/>
              <a:t>“command and control” approach</a:t>
            </a:r>
          </a:p>
          <a:p>
            <a:endParaRPr lang="en-US" sz="1800"/>
          </a:p>
        </p:txBody>
      </p:sp>
      <p:pic>
        <p:nvPicPr>
          <p:cNvPr id="5" name="Picture 4" descr="A close-up of a globe&#10;&#10;AI-generated content may be incorrect.">
            <a:extLst>
              <a:ext uri="{FF2B5EF4-FFF2-40B4-BE49-F238E27FC236}">
                <a16:creationId xmlns:a16="http://schemas.microsoft.com/office/drawing/2014/main" id="{F9C2388B-39D7-5086-BB2F-2E75FE7976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81" r="4348" b="3"/>
          <a:stretch>
            <a:fillRect/>
          </a:stretch>
        </p:blipFill>
        <p:spPr>
          <a:xfrm>
            <a:off x="5211495" y="699899"/>
            <a:ext cx="3211333" cy="5445836"/>
          </a:xfrm>
          <a:prstGeom prst="rect">
            <a:avLst/>
          </a:prstGeom>
        </p:spPr>
      </p:pic>
      <p:pic>
        <p:nvPicPr>
          <p:cNvPr id="4" name="Picture 3" descr="A book cover with text&#10;&#10;AI-generated content may be incorrect.">
            <a:extLst>
              <a:ext uri="{FF2B5EF4-FFF2-40B4-BE49-F238E27FC236}">
                <a16:creationId xmlns:a16="http://schemas.microsoft.com/office/drawing/2014/main" id="{0A29B9A8-DD3D-751E-A8F6-5B26D64854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90" r="4600" b="3"/>
          <a:stretch>
            <a:fillRect/>
          </a:stretch>
        </p:blipFill>
        <p:spPr>
          <a:xfrm>
            <a:off x="8535080" y="699899"/>
            <a:ext cx="3211333" cy="544583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085D7B9-E066-4923-8CB7-294BF3062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365990" y="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B57D9A5-B0E6-43E8-854F-D4931B715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47856" y="706072"/>
            <a:ext cx="445586" cy="5445849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5443840-A796-4C43-8DC1-1B738EFEC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4632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4160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20739" y="4231574"/>
            <a:ext cx="14832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Private </a:t>
            </a:r>
          </a:p>
          <a:p>
            <a:r>
              <a:rPr lang="en-US" sz="3200" dirty="0"/>
              <a:t>Sector</a:t>
            </a:r>
          </a:p>
          <a:p>
            <a:r>
              <a:rPr lang="en-US" sz="3200" dirty="0"/>
              <a:t>(.com)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086600" y="3962400"/>
            <a:ext cx="13831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Civil</a:t>
            </a:r>
          </a:p>
          <a:p>
            <a:r>
              <a:rPr lang="en-US" sz="3200" dirty="0"/>
              <a:t>Society</a:t>
            </a:r>
          </a:p>
          <a:p>
            <a:r>
              <a:rPr lang="en-US" sz="3200" dirty="0"/>
              <a:t>(.org)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981200" y="704088"/>
            <a:ext cx="8305800" cy="819912"/>
          </a:xfrm>
        </p:spPr>
        <p:txBody>
          <a:bodyPr>
            <a:noAutofit/>
          </a:bodyPr>
          <a:lstStyle/>
          <a:p>
            <a:r>
              <a:rPr lang="en-US" sz="3200" dirty="0"/>
              <a:t>Interrelationship of Dominant Actors: aka the ‘social relations of production’</a:t>
            </a: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3581400" y="2683280"/>
            <a:ext cx="1289793" cy="166012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5997039" y="2766951"/>
            <a:ext cx="1546761" cy="12716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cxnSpLocks/>
          </p:cNvCxnSpPr>
          <p:nvPr/>
        </p:nvCxnSpPr>
        <p:spPr>
          <a:xfrm>
            <a:off x="4310743" y="4857893"/>
            <a:ext cx="25472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800600" y="1606062"/>
            <a:ext cx="1905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State (.</a:t>
            </a:r>
            <a:r>
              <a:rPr lang="en-US" sz="3200" dirty="0" err="1"/>
              <a:t>gov</a:t>
            </a:r>
            <a:r>
              <a:rPr lang="en-US" sz="3200" dirty="0"/>
              <a:t>)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5C7B7E-CDBD-9F1D-B9FF-CD4ECC6C7A84}"/>
              </a:ext>
            </a:extLst>
          </p:cNvPr>
          <p:cNvSpPr/>
          <p:nvPr/>
        </p:nvSpPr>
        <p:spPr>
          <a:xfrm rot="19276667">
            <a:off x="1632904" y="1676212"/>
            <a:ext cx="5142252" cy="408412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1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585"/>
    </mc:Choice>
    <mc:Fallback xmlns="">
      <p:transition spd="slow" advTm="45585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438400" y="274638"/>
            <a:ext cx="7772400" cy="639762"/>
          </a:xfrm>
        </p:spPr>
        <p:txBody>
          <a:bodyPr>
            <a:noAutofit/>
          </a:bodyPr>
          <a:lstStyle/>
          <a:p>
            <a:r>
              <a:rPr lang="en-US" sz="2400" dirty="0"/>
              <a:t>Constellation of Social Forces: Who has power?</a:t>
            </a:r>
          </a:p>
        </p:txBody>
      </p:sp>
      <p:sp>
        <p:nvSpPr>
          <p:cNvPr id="9" name="Oval 8"/>
          <p:cNvSpPr/>
          <p:nvPr/>
        </p:nvSpPr>
        <p:spPr>
          <a:xfrm>
            <a:off x="5562600" y="2819400"/>
            <a:ext cx="914400" cy="914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257800" y="2209800"/>
            <a:ext cx="1524000" cy="21717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953000" y="1676400"/>
            <a:ext cx="2209800" cy="34290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572000" y="1143000"/>
            <a:ext cx="3048000" cy="4800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943600" y="316517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943600" y="25146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43600" y="18404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19800" y="1295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828800" y="1840469"/>
            <a:ext cx="33584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-Political and economic power</a:t>
            </a:r>
          </a:p>
          <a:p>
            <a:r>
              <a:rPr lang="en-US" dirty="0"/>
              <a:t>      -Ideational power</a:t>
            </a:r>
          </a:p>
          <a:p>
            <a:r>
              <a:rPr lang="en-US" dirty="0"/>
              <a:t>      -National and International</a:t>
            </a:r>
          </a:p>
          <a:p>
            <a:r>
              <a:rPr lang="en-US" dirty="0"/>
              <a:t>        actors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828800" y="3390900"/>
            <a:ext cx="24125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 startAt="2"/>
            </a:pPr>
            <a:r>
              <a:rPr lang="en-US" dirty="0"/>
              <a:t>-Direct beneficiaries</a:t>
            </a:r>
          </a:p>
          <a:p>
            <a:pPr marL="342900" indent="-342900">
              <a:buAutoNum type="arabicPeriod" startAt="2"/>
            </a:pPr>
            <a:r>
              <a:rPr lang="en-US" dirty="0"/>
              <a:t>-Marginalized</a:t>
            </a:r>
          </a:p>
          <a:p>
            <a:pPr marL="342900" indent="-342900">
              <a:buAutoNum type="arabicPeriod" startAt="2"/>
            </a:pPr>
            <a:r>
              <a:rPr lang="en-US" dirty="0"/>
              <a:t>-Excluded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13F2D5A-4315-4231-DF81-DD05BBD28B71}"/>
              </a:ext>
            </a:extLst>
          </p:cNvPr>
          <p:cNvSpPr/>
          <p:nvPr/>
        </p:nvSpPr>
        <p:spPr>
          <a:xfrm>
            <a:off x="5903943" y="1318736"/>
            <a:ext cx="533400" cy="3693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C4EA2C9-F9E9-6017-4194-14A46D10CA09}"/>
              </a:ext>
            </a:extLst>
          </p:cNvPr>
          <p:cNvCxnSpPr>
            <a:stCxn id="3" idx="6"/>
          </p:cNvCxnSpPr>
          <p:nvPr/>
        </p:nvCxnSpPr>
        <p:spPr>
          <a:xfrm flipV="1">
            <a:off x="6437343" y="1318736"/>
            <a:ext cx="1780382" cy="1846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CFBFEC9-3A94-F025-31E6-8154214A8F52}"/>
              </a:ext>
            </a:extLst>
          </p:cNvPr>
          <p:cNvSpPr txBox="1"/>
          <p:nvPr/>
        </p:nvSpPr>
        <p:spPr>
          <a:xfrm>
            <a:off x="8395855" y="1143000"/>
            <a:ext cx="1973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Point of Resource </a:t>
            </a:r>
          </a:p>
          <a:p>
            <a:r>
              <a:rPr lang="en-US" dirty="0"/>
              <a:t>Extraction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3E50658-EBA8-8E81-73C6-C1607F33AFB1}"/>
              </a:ext>
            </a:extLst>
          </p:cNvPr>
          <p:cNvSpPr/>
          <p:nvPr/>
        </p:nvSpPr>
        <p:spPr>
          <a:xfrm>
            <a:off x="5903943" y="3215302"/>
            <a:ext cx="419100" cy="3693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15719D4-8D6C-90BA-C45E-1D7F5FBC3F9E}"/>
              </a:ext>
            </a:extLst>
          </p:cNvPr>
          <p:cNvCxnSpPr>
            <a:stCxn id="8" idx="6"/>
          </p:cNvCxnSpPr>
          <p:nvPr/>
        </p:nvCxnSpPr>
        <p:spPr>
          <a:xfrm>
            <a:off x="6323043" y="3399968"/>
            <a:ext cx="2239066" cy="6613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DE50E6E-1112-5AE7-DA9C-67DA497E0A62}"/>
              </a:ext>
            </a:extLst>
          </p:cNvPr>
          <p:cNvSpPr txBox="1"/>
          <p:nvPr/>
        </p:nvSpPr>
        <p:spPr>
          <a:xfrm>
            <a:off x="8882743" y="4061361"/>
            <a:ext cx="1907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Point of decision-</a:t>
            </a:r>
          </a:p>
          <a:p>
            <a:r>
              <a:rPr lang="en-US" dirty="0"/>
              <a:t>making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F83A94-328E-325E-483A-407EB90CFC8E}"/>
              </a:ext>
            </a:extLst>
          </p:cNvPr>
          <p:cNvSpPr txBox="1"/>
          <p:nvPr/>
        </p:nvSpPr>
        <p:spPr>
          <a:xfrm>
            <a:off x="3183395" y="6379586"/>
            <a:ext cx="5749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Idea initially developed by Canadian scholar, Robert Cox</a:t>
            </a:r>
          </a:p>
        </p:txBody>
      </p:sp>
    </p:spTree>
    <p:extLst>
      <p:ext uri="{BB962C8B-B14F-4D97-AF65-F5344CB8AC3E}">
        <p14:creationId xmlns:p14="http://schemas.microsoft.com/office/powerpoint/2010/main" val="291606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287"/>
    </mc:Choice>
    <mc:Fallback xmlns="">
      <p:transition spd="slow" advTm="53287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1B0A-82FF-2B4D-4A38-4C4D79AEC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“Blood Diamonds”</a:t>
            </a:r>
          </a:p>
        </p:txBody>
      </p:sp>
      <p:pic>
        <p:nvPicPr>
          <p:cNvPr id="2050" name="Picture 2" descr="Blood diamond | Conflict, Trade &amp; Human Rights | Britannica">
            <a:extLst>
              <a:ext uri="{FF2B5EF4-FFF2-40B4-BE49-F238E27FC236}">
                <a16:creationId xmlns:a16="http://schemas.microsoft.com/office/drawing/2014/main" id="{7C3D96A6-30FA-E496-135C-6327133DF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6350"/>
            <a:ext cx="4800600" cy="68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lood Diamond - Wikipedia">
            <a:extLst>
              <a:ext uri="{FF2B5EF4-FFF2-40B4-BE49-F238E27FC236}">
                <a16:creationId xmlns:a16="http://schemas.microsoft.com/office/drawing/2014/main" id="{CCE88B3B-FBEE-8A4C-4C29-F1624C75D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75107"/>
            <a:ext cx="2794000" cy="412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ounting the cost of Zimbabwe's 'blood diamonds' | Zimbabwe | The Guardian">
            <a:extLst>
              <a:ext uri="{FF2B5EF4-FFF2-40B4-BE49-F238E27FC236}">
                <a16:creationId xmlns:a16="http://schemas.microsoft.com/office/drawing/2014/main" id="{8D8C65B2-C7F5-7E2A-E45F-775B0679B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4000" y="2041160"/>
            <a:ext cx="4626131" cy="2775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1691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a9ee03e0-b78c-4998-8bf4-79b266b85105}" enabled="1" method="Standard" siteId="{723a5a87-f39a-4a22-9247-3fc240c01396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471</Words>
  <Application>Microsoft Macintosh PowerPoint</Application>
  <PresentationFormat>Widescreen</PresentationFormat>
  <Paragraphs>64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Helvetica Neue Medium</vt:lpstr>
      <vt:lpstr>Office Theme</vt:lpstr>
      <vt:lpstr>Class 5:  Resource Management and Governance with some examples</vt:lpstr>
      <vt:lpstr>Poor Management reflects Poor Governance</vt:lpstr>
      <vt:lpstr>Governance in relation to Management</vt:lpstr>
      <vt:lpstr>Traditional Resource Management System</vt:lpstr>
      <vt:lpstr>Traditional “High Modern” Approach</vt:lpstr>
      <vt:lpstr>“Bad” Management &amp; “Bad” Governance</vt:lpstr>
      <vt:lpstr>Interrelationship of Dominant Actors: aka the ‘social relations of production’</vt:lpstr>
      <vt:lpstr>Constellation of Social Forces: Who has power?</vt:lpstr>
      <vt:lpstr>“Blood Diamonds”</vt:lpstr>
      <vt:lpstr>The Kimberley Process</vt:lpstr>
      <vt:lpstr>PowerPoint Presentation</vt:lpstr>
      <vt:lpstr>PowerPoint Presentation</vt:lpstr>
      <vt:lpstr>”Blood Timber”</vt:lpstr>
      <vt:lpstr>Post-Cold War, World Bank definition of  “Governance”</vt:lpstr>
      <vt:lpstr>Governance (and Government) </vt:lpstr>
      <vt:lpstr>PowerPoint Presentation</vt:lpstr>
      <vt:lpstr>Governance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Larry Swatuk</dc:creator>
  <cp:lastModifiedBy>Larry Swatuk</cp:lastModifiedBy>
  <cp:revision>6</cp:revision>
  <dcterms:created xsi:type="dcterms:W3CDTF">2026-01-14T15:44:25Z</dcterms:created>
  <dcterms:modified xsi:type="dcterms:W3CDTF">2026-01-16T15:32:42Z</dcterms:modified>
</cp:coreProperties>
</file>

<file path=docProps/thumbnail.jpeg>
</file>